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7" r:id="rId2"/>
    <p:sldId id="256" r:id="rId3"/>
    <p:sldId id="258" r:id="rId4"/>
    <p:sldId id="259" r:id="rId5"/>
    <p:sldId id="260" r:id="rId6"/>
    <p:sldId id="264" r:id="rId7"/>
    <p:sldId id="261" r:id="rId8"/>
    <p:sldId id="265" r:id="rId9"/>
    <p:sldId id="266" r:id="rId10"/>
    <p:sldId id="267" r:id="rId11"/>
    <p:sldId id="268"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8" y="1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3-02T13:29:47" idx="1">
    <p:pos x="2833" y="910"/>
    <p:text/>
  </p:cm>
  <p:cm authorId="0" dt="2011-03-02T13:30:54.703" idx="2">
    <p:pos x="3848" y="413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444F0E-F020-4A72-92DC-C09FBDBB8EB0}" type="datetimeFigureOut">
              <a:rPr lang="es-ES"/>
              <a:pPr>
                <a:defRPr/>
              </a:pPr>
              <a:t>16/10/2012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B27453-F223-4394-BB40-51747DB7A4C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70B27453-F223-4394-BB40-51747DB7A4CF}" type="slidenum">
              <a:rPr lang="es-ES" smtClean="0"/>
              <a:pPr>
                <a:defRPr/>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1A2C3E-E86E-4C7C-B567-666D797EBB70}" type="slidenum">
              <a:rPr lang="es-ES"/>
              <a:pPr fontAlgn="base">
                <a:spcBef>
                  <a:spcPct val="0"/>
                </a:spcBef>
                <a:spcAft>
                  <a:spcPct val="0"/>
                </a:spcAft>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dirty="0" smtClean="0"/>
              <a:t>.</a:t>
            </a:r>
          </a:p>
        </p:txBody>
      </p:sp>
      <p:sp>
        <p:nvSpPr>
          <p:cNvPr id="194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A1C431-08C7-4BD9-862A-B3220F4F7AA0}" type="slidenum">
              <a:rPr lang="es-ES"/>
              <a:pPr fontAlgn="base">
                <a:spcBef>
                  <a:spcPct val="0"/>
                </a:spcBef>
                <a:spcAft>
                  <a:spcPct val="0"/>
                </a:spcAft>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911B26E0-A5D0-44F3-A38E-066315CB34A1}" type="datetime1">
              <a:rPr lang="es-ES"/>
              <a:pPr>
                <a:defRPr/>
              </a:pPr>
              <a:t>16/10/2012</a:t>
            </a:fld>
            <a:endParaRPr lang="es-ES"/>
          </a:p>
        </p:txBody>
      </p:sp>
      <p:sp>
        <p:nvSpPr>
          <p:cNvPr id="12" name="18 Marcador de pie de página"/>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s-ES"/>
              <a:t>Curso 2011/2012</a:t>
            </a: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86E655B8-36FD-4238-BD6F-7B3C375A337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78AE971-6E75-4A02-AF43-5EB30C21E6D9}" type="datetime1">
              <a:rPr lang="es-ES"/>
              <a:pPr>
                <a:defRPr/>
              </a:pPr>
              <a:t>16/10/2012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B73A418-83F2-4716-BEC3-F2BE749806F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3B4EBE1-DF7A-400D-B0A8-8F61FEAAB12A}" type="datetime1">
              <a:rPr lang="es-ES"/>
              <a:pPr>
                <a:defRPr/>
              </a:pPr>
              <a:t>16/10/2012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A478D849-C45F-4F36-B03C-F21B355EC3E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21F108E3-7FA9-4C97-851A-817C2EC1649F}" type="datetime1">
              <a:rPr lang="es-ES"/>
              <a:pPr>
                <a:defRPr/>
              </a:pPr>
              <a:t>16/10/2012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5CDC66F-E717-4DA6-B1FD-EC80688B13C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E3482850-F787-42FD-A04D-FA14C28D42FB}" type="datetime1">
              <a:rPr lang="es-ES"/>
              <a:pPr>
                <a:defRPr/>
              </a:pPr>
              <a:t>16/10/2012</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8" name="5 Marcador de número de diapositiva"/>
          <p:cNvSpPr>
            <a:spLocks noGrp="1"/>
          </p:cNvSpPr>
          <p:nvPr>
            <p:ph type="sldNum" sz="quarter" idx="12"/>
          </p:nvPr>
        </p:nvSpPr>
        <p:spPr/>
        <p:txBody>
          <a:bodyPr/>
          <a:lstStyle>
            <a:lvl1pPr>
              <a:defRPr/>
            </a:lvl1pPr>
            <a:extLst/>
          </a:lstStyle>
          <a:p>
            <a:pPr>
              <a:defRPr/>
            </a:pPr>
            <a:fld id="{6A222E0A-E798-4A84-B193-A42BCACB7C52}"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E1134923-F5F8-4F2E-AB2D-55AE2EF1AE2B}" type="datetime1">
              <a:rPr lang="es-ES"/>
              <a:pPr>
                <a:defRPr/>
              </a:pPr>
              <a:t>16/10/2012</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35D915F1-4AE4-42B5-B66B-5E61D5CD289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BAD89785-1953-4E9A-9AE0-8456B871EBEE}" type="datetime1">
              <a:rPr lang="es-ES"/>
              <a:pPr>
                <a:defRPr/>
              </a:pPr>
              <a:t>16/10/2012</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9" name="8 Marcador de número de diapositiva"/>
          <p:cNvSpPr>
            <a:spLocks noGrp="1"/>
          </p:cNvSpPr>
          <p:nvPr>
            <p:ph type="sldNum" sz="quarter" idx="12"/>
          </p:nvPr>
        </p:nvSpPr>
        <p:spPr/>
        <p:txBody>
          <a:bodyPr/>
          <a:lstStyle>
            <a:lvl1pPr>
              <a:defRPr/>
            </a:lvl1pPr>
            <a:extLst/>
          </a:lstStyle>
          <a:p>
            <a:pPr>
              <a:defRPr/>
            </a:pPr>
            <a:fld id="{9FE8D3A7-7308-4698-818C-4F6493F43EEB}"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ED2C12C0-10A0-4DBD-B7F1-CBC75E20B4BE}" type="datetime1">
              <a:rPr lang="es-ES"/>
              <a:pPr>
                <a:defRPr/>
              </a:pPr>
              <a:t>16/10/2012</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5" name="4 Marcador de número de diapositiva"/>
          <p:cNvSpPr>
            <a:spLocks noGrp="1"/>
          </p:cNvSpPr>
          <p:nvPr>
            <p:ph type="sldNum" sz="quarter" idx="12"/>
          </p:nvPr>
        </p:nvSpPr>
        <p:spPr/>
        <p:txBody>
          <a:bodyPr/>
          <a:lstStyle>
            <a:lvl1pPr>
              <a:defRPr/>
            </a:lvl1pPr>
            <a:extLst/>
          </a:lstStyle>
          <a:p>
            <a:pPr>
              <a:defRPr/>
            </a:pPr>
            <a:fld id="{C778B329-7690-415A-A5B5-DCD15CAC7D6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BC41361E-E96E-4179-8280-8B1C3205FAB6}" type="datetime1">
              <a:rPr lang="es-ES"/>
              <a:pPr>
                <a:defRPr/>
              </a:pPr>
              <a:t>16/10/2012</a:t>
            </a:fld>
            <a:endParaRPr lang="es-ES"/>
          </a:p>
        </p:txBody>
      </p:sp>
      <p:sp>
        <p:nvSpPr>
          <p:cNvPr id="3"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4" name="17 Marcador de número de diapositiva"/>
          <p:cNvSpPr>
            <a:spLocks noGrp="1"/>
          </p:cNvSpPr>
          <p:nvPr>
            <p:ph type="sldNum" sz="quarter" idx="12"/>
          </p:nvPr>
        </p:nvSpPr>
        <p:spPr/>
        <p:txBody>
          <a:bodyPr/>
          <a:lstStyle>
            <a:lvl1pPr>
              <a:defRPr/>
            </a:lvl1pPr>
          </a:lstStyle>
          <a:p>
            <a:pPr>
              <a:defRPr/>
            </a:pPr>
            <a:fld id="{4CA49E21-F762-496B-9980-4549E225925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EDBFDD9F-0E4A-4C3A-9DF9-A4112C46D2F0}" type="datetime1">
              <a:rPr lang="es-ES"/>
              <a:pPr>
                <a:defRPr/>
              </a:pPr>
              <a:t>16/10/2012</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887C101C-F45E-4999-B990-987A8F723324}"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B67B084B-E3E8-4BA6-8773-58A6416235EC}" type="datetime1">
              <a:rPr lang="es-ES"/>
              <a:pPr>
                <a:defRPr/>
              </a:pPr>
              <a:t>16/10/2012</a:t>
            </a:fld>
            <a:endParaRPr lang="es-ES"/>
          </a:p>
        </p:txBody>
      </p:sp>
      <p:sp>
        <p:nvSpPr>
          <p:cNvPr id="12" name="5 Marcador de pie de página"/>
          <p:cNvSpPr>
            <a:spLocks noGrp="1"/>
          </p:cNvSpPr>
          <p:nvPr>
            <p:ph type="ftr" sz="quarter" idx="11"/>
          </p:nvPr>
        </p:nvSpPr>
        <p:spPr/>
        <p:txBody>
          <a:bodyPr/>
          <a:lstStyle>
            <a:lvl1pPr>
              <a:defRPr smtClean="0">
                <a:solidFill>
                  <a:schemeClr val="tx1"/>
                </a:solidFill>
              </a:defRPr>
            </a:lvl1pPr>
            <a:extLst/>
          </a:lstStyle>
          <a:p>
            <a:pPr>
              <a:defRPr/>
            </a:pPr>
            <a:r>
              <a:rPr lang="es-ES"/>
              <a:t>Curso 2011/2012</a:t>
            </a: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8C1CE7B5-8E50-475A-A7CA-817A20FD18F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7CB18AD9-22EE-4445-8852-8DF518E96249}" type="datetime1">
              <a:rPr lang="es-ES"/>
              <a:pPr>
                <a:defRPr/>
              </a:pPr>
              <a:t>16/10/2012</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defRPr>
            </a:lvl1pPr>
            <a:extLst/>
          </a:lstStyle>
          <a:p>
            <a:pPr>
              <a:defRPr/>
            </a:pPr>
            <a:r>
              <a:rPr lang="es-ES"/>
              <a:t>Curso 2011/2012</a:t>
            </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0AB5ED96-7CF9-4862-9FD8-0E68A827B22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hf sldNum="0" hd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hyperlink" Target="mailto:infantil03.cap.pamplona@educacion.cfnavarra.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rati.educacion.navarra.es/caps/infant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85786" y="928670"/>
            <a:ext cx="7772400" cy="1615447"/>
          </a:xfrm>
        </p:spPr>
        <p:txBody>
          <a:bodyPr>
            <a:normAutofit/>
          </a:bodyPr>
          <a:lstStyle/>
          <a:p>
            <a:pPr fontAlgn="auto">
              <a:spcAft>
                <a:spcPts val="0"/>
              </a:spcAft>
              <a:defRPr/>
            </a:pPr>
            <a:r>
              <a:rPr lang="ca-ES" dirty="0" smtClean="0">
                <a:solidFill>
                  <a:schemeClr val="tx1"/>
                </a:solidFill>
                <a:latin typeface="Helvetica" pitchFamily="34" charset="0"/>
              </a:rPr>
              <a:t>“</a:t>
            </a:r>
            <a:r>
              <a:rPr lang="ca-ES" dirty="0" err="1" smtClean="0">
                <a:solidFill>
                  <a:schemeClr val="tx1"/>
                </a:solidFill>
                <a:latin typeface="Helvetica" pitchFamily="34" charset="0"/>
              </a:rPr>
              <a:t>Ciencia</a:t>
            </a:r>
            <a:r>
              <a:rPr lang="ca-ES" dirty="0" smtClean="0">
                <a:solidFill>
                  <a:schemeClr val="tx1"/>
                </a:solidFill>
                <a:latin typeface="Helvetica" pitchFamily="34" charset="0"/>
              </a:rPr>
              <a:t> en </a:t>
            </a:r>
            <a:r>
              <a:rPr lang="ca-ES" dirty="0" smtClean="0">
                <a:solidFill>
                  <a:schemeClr val="tx1"/>
                </a:solidFill>
                <a:latin typeface="Helvetica" pitchFamily="34" charset="0"/>
              </a:rPr>
              <a:t>el aula”</a:t>
            </a:r>
            <a:r>
              <a:rPr lang="ca-ES" dirty="0" smtClean="0">
                <a:solidFill>
                  <a:schemeClr val="tx1"/>
                </a:solidFill>
                <a:latin typeface="Helvetica" pitchFamily="34" charset="0"/>
              </a:rPr>
              <a:t/>
            </a:r>
            <a:br>
              <a:rPr lang="ca-ES" dirty="0" smtClean="0">
                <a:solidFill>
                  <a:schemeClr val="tx1"/>
                </a:solidFill>
                <a:latin typeface="Helvetica" pitchFamily="34" charset="0"/>
              </a:rPr>
            </a:br>
            <a:r>
              <a:rPr lang="ca-ES" dirty="0" smtClean="0">
                <a:solidFill>
                  <a:schemeClr val="tx1"/>
                </a:solidFill>
                <a:latin typeface="Helvetica" pitchFamily="34" charset="0"/>
              </a:rPr>
              <a:t>Modelo molecular</a:t>
            </a:r>
            <a:endParaRPr lang="es-ES" dirty="0"/>
          </a:p>
        </p:txBody>
      </p:sp>
      <p:sp>
        <p:nvSpPr>
          <p:cNvPr id="6" name="5 Marcador de pie de página"/>
          <p:cNvSpPr>
            <a:spLocks noGrp="1"/>
          </p:cNvSpPr>
          <p:nvPr>
            <p:ph type="ftr" sz="quarter" idx="11"/>
          </p:nvPr>
        </p:nvSpPr>
        <p:spPr/>
        <p:txBody>
          <a:bodyPr/>
          <a:lstStyle/>
          <a:p>
            <a:pPr>
              <a:defRPr/>
            </a:pPr>
            <a:r>
              <a:rPr lang="es-ES" dirty="0"/>
              <a:t>Curso </a:t>
            </a:r>
            <a:r>
              <a:rPr lang="es-ES" dirty="0" smtClean="0"/>
              <a:t>2012/2013</a:t>
            </a:r>
            <a:endParaRPr lang="es-ES" dirty="0"/>
          </a:p>
        </p:txBody>
      </p:sp>
      <p:pic>
        <p:nvPicPr>
          <p:cNvPr id="9221" name="Picture 8" descr="logoCAP"/>
          <p:cNvPicPr>
            <a:picLocks noChangeAspect="1" noChangeArrowheads="1"/>
          </p:cNvPicPr>
          <p:nvPr/>
        </p:nvPicPr>
        <p:blipFill>
          <a:blip r:embed="rId3" cstate="email"/>
          <a:srcRect/>
          <a:stretch>
            <a:fillRect/>
          </a:stretch>
        </p:blipFill>
        <p:spPr bwMode="auto">
          <a:xfrm>
            <a:off x="354013" y="6215063"/>
            <a:ext cx="857250" cy="6429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CONTACTOS CON ASESORA</a:t>
            </a:r>
            <a:endParaRPr lang="es-ES" dirty="0"/>
          </a:p>
        </p:txBody>
      </p:sp>
      <p:sp>
        <p:nvSpPr>
          <p:cNvPr id="5" name="4 Marcador de contenido"/>
          <p:cNvSpPr>
            <a:spLocks noGrp="1"/>
          </p:cNvSpPr>
          <p:nvPr>
            <p:ph sz="quarter" idx="2"/>
          </p:nvPr>
        </p:nvSpPr>
        <p:spPr>
          <a:xfrm>
            <a:off x="457200" y="1444294"/>
            <a:ext cx="5329246" cy="3770656"/>
          </a:xfrm>
        </p:spPr>
        <p:txBody>
          <a:bodyPr/>
          <a:lstStyle/>
          <a:p>
            <a:pPr eaLnBrk="1" hangingPunct="1">
              <a:defRPr/>
            </a:pPr>
            <a:r>
              <a:rPr lang="es-ES_tradnl" dirty="0" smtClean="0"/>
              <a:t>SE ENVIARÁ A COORDINADORAS/ES LA INFORMACIÓN POR CORREO ELECTRÓNICO (tres días máximo).</a:t>
            </a:r>
          </a:p>
          <a:p>
            <a:pPr eaLnBrk="1" hangingPunct="1">
              <a:defRPr/>
            </a:pPr>
            <a:r>
              <a:rPr lang="es-ES_tradnl" dirty="0" err="1" smtClean="0"/>
              <a:t>Tfno</a:t>
            </a:r>
            <a:r>
              <a:rPr lang="es-ES_tradnl" dirty="0" smtClean="0"/>
              <a:t>: 948 291723</a:t>
            </a:r>
          </a:p>
          <a:p>
            <a:pPr eaLnBrk="1" hangingPunct="1">
              <a:defRPr/>
            </a:pPr>
            <a:r>
              <a:rPr lang="es-ES_tradnl" dirty="0" smtClean="0"/>
              <a:t>E-mail: </a:t>
            </a:r>
          </a:p>
          <a:p>
            <a:pPr eaLnBrk="1" hangingPunct="1">
              <a:buFont typeface="Wingdings" pitchFamily="2" charset="2"/>
              <a:buNone/>
              <a:defRPr/>
            </a:pPr>
            <a:endParaRPr lang="es-ES" dirty="0"/>
          </a:p>
        </p:txBody>
      </p:sp>
      <p:pic>
        <p:nvPicPr>
          <p:cNvPr id="8" name="7 Marcador de contenido" descr="MH900422755.JPG"/>
          <p:cNvPicPr>
            <a:picLocks noGrp="1" noChangeAspect="1"/>
          </p:cNvPicPr>
          <p:nvPr>
            <p:ph sz="quarter" idx="4"/>
          </p:nvPr>
        </p:nvPicPr>
        <p:blipFill>
          <a:blip r:embed="rId2"/>
          <a:stretch>
            <a:fillRect/>
          </a:stretch>
        </p:blipFill>
        <p:spPr>
          <a:xfrm>
            <a:off x="6572264" y="1571613"/>
            <a:ext cx="1937542" cy="19288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6 Marcador de pie de página"/>
          <p:cNvSpPr>
            <a:spLocks noGrp="1"/>
          </p:cNvSpPr>
          <p:nvPr>
            <p:ph type="ftr" sz="quarter" idx="11"/>
          </p:nvPr>
        </p:nvSpPr>
        <p:spPr/>
        <p:txBody>
          <a:bodyPr/>
          <a:lstStyle/>
          <a:p>
            <a:pPr>
              <a:defRPr/>
            </a:pPr>
            <a:r>
              <a:rPr lang="es-ES" dirty="0" smtClean="0"/>
              <a:t>Curso </a:t>
            </a:r>
            <a:r>
              <a:rPr lang="es-ES" dirty="0" smtClean="0"/>
              <a:t>2012/2013</a:t>
            </a:r>
            <a:endParaRPr lang="es-ES" dirty="0"/>
          </a:p>
        </p:txBody>
      </p:sp>
      <p:pic>
        <p:nvPicPr>
          <p:cNvPr id="9" name="Picture 8" descr="logoCAP"/>
          <p:cNvPicPr>
            <a:picLocks noChangeAspect="1" noChangeArrowheads="1"/>
          </p:cNvPicPr>
          <p:nvPr/>
        </p:nvPicPr>
        <p:blipFill>
          <a:blip r:embed="rId3" cstate="email"/>
          <a:srcRect/>
          <a:stretch>
            <a:fillRect/>
          </a:stretch>
        </p:blipFill>
        <p:spPr bwMode="auto">
          <a:xfrm>
            <a:off x="285720" y="6000768"/>
            <a:ext cx="857250" cy="642937"/>
          </a:xfrm>
          <a:prstGeom prst="rect">
            <a:avLst/>
          </a:prstGeom>
          <a:noFill/>
          <a:ln w="9525">
            <a:noFill/>
            <a:miter lim="800000"/>
            <a:headEnd/>
            <a:tailEnd/>
          </a:ln>
        </p:spPr>
      </p:pic>
      <p:sp>
        <p:nvSpPr>
          <p:cNvPr id="10" name="9 Rectángulo"/>
          <p:cNvSpPr/>
          <p:nvPr/>
        </p:nvSpPr>
        <p:spPr>
          <a:xfrm>
            <a:off x="714348" y="4357694"/>
            <a:ext cx="7715304"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buFont typeface="Wingdings" pitchFamily="2" charset="2"/>
              <a:buNone/>
              <a:defRPr/>
            </a:pPr>
            <a:r>
              <a:rPr lang="es-ES_tradnl" sz="2400" dirty="0" smtClean="0">
                <a:hlinkClick r:id="rId4"/>
              </a:rPr>
              <a:t>infantil03.cap.pamplona@educacion.cfnavarra.es</a:t>
            </a:r>
            <a:endParaRPr lang="es-ES_tradnl" sz="2400" dirty="0" smtClean="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a:p>
        </p:txBody>
      </p:sp>
      <p:sp>
        <p:nvSpPr>
          <p:cNvPr id="8" name="7 Título"/>
          <p:cNvSpPr>
            <a:spLocks noGrp="1"/>
          </p:cNvSpPr>
          <p:nvPr>
            <p:ph type="title"/>
          </p:nvPr>
        </p:nvSpPr>
        <p:spPr/>
        <p:txBody>
          <a:bodyPr>
            <a:normAutofit fontScale="90000"/>
          </a:bodyPr>
          <a:lstStyle/>
          <a:p>
            <a:pPr algn="ctr"/>
            <a:r>
              <a:rPr lang="es-ES" sz="4400" dirty="0" smtClean="0"/>
              <a:t>PÁGINA WEB CON MATERIALES DEL SEMINARIO</a:t>
            </a:r>
            <a:endParaRPr lang="es-ES" dirty="0"/>
          </a:p>
        </p:txBody>
      </p:sp>
      <p:sp>
        <p:nvSpPr>
          <p:cNvPr id="7" name="6 Marcador de pie de página"/>
          <p:cNvSpPr>
            <a:spLocks noGrp="1"/>
          </p:cNvSpPr>
          <p:nvPr>
            <p:ph type="ftr" sz="quarter" idx="11"/>
          </p:nvPr>
        </p:nvSpPr>
        <p:spPr/>
        <p:txBody>
          <a:bodyPr/>
          <a:lstStyle/>
          <a:p>
            <a:pPr>
              <a:defRPr/>
            </a:pPr>
            <a:r>
              <a:rPr lang="es-ES" dirty="0" smtClean="0"/>
              <a:t>Curso </a:t>
            </a:r>
            <a:r>
              <a:rPr lang="es-ES" dirty="0" smtClean="0"/>
              <a:t>2012/2013</a:t>
            </a:r>
            <a:endParaRPr lang="es-ES" dirty="0"/>
          </a:p>
        </p:txBody>
      </p:sp>
      <p:pic>
        <p:nvPicPr>
          <p:cNvPr id="10" name="Picture 8" descr="logoCAP"/>
          <p:cNvPicPr>
            <a:picLocks noChangeAspect="1" noChangeArrowheads="1"/>
          </p:cNvPicPr>
          <p:nvPr/>
        </p:nvPicPr>
        <p:blipFill>
          <a:blip r:embed="rId3" cstate="email"/>
          <a:srcRect/>
          <a:stretch>
            <a:fillRect/>
          </a:stretch>
        </p:blipFill>
        <p:spPr bwMode="auto">
          <a:xfrm>
            <a:off x="214282" y="6215063"/>
            <a:ext cx="857250" cy="642937"/>
          </a:xfrm>
          <a:prstGeom prst="rect">
            <a:avLst/>
          </a:prstGeom>
          <a:noFill/>
          <a:ln w="9525">
            <a:noFill/>
            <a:miter lim="800000"/>
            <a:headEnd/>
            <a:tailEnd/>
          </a:ln>
        </p:spPr>
      </p:pic>
      <p:sp>
        <p:nvSpPr>
          <p:cNvPr id="6" name="5 Rectángulo"/>
          <p:cNvSpPr/>
          <p:nvPr/>
        </p:nvSpPr>
        <p:spPr>
          <a:xfrm>
            <a:off x="0" y="2786058"/>
            <a:ext cx="9144000" cy="14287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2800" dirty="0" smtClean="0">
                <a:effectLst>
                  <a:outerShdw blurRad="38100" dist="38100" dir="2700000" algn="tl">
                    <a:srgbClr val="C0C0C0"/>
                  </a:outerShdw>
                </a:effectLst>
                <a:hlinkClick r:id="rId2"/>
              </a:rPr>
              <a:t>http://irati.educacion.navarra.es/caps/infantil</a:t>
            </a:r>
            <a:endParaRPr lang="es-E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p:txBody>
          <a:bodyPr>
            <a:normAutofit/>
          </a:bodyPr>
          <a:lstStyle/>
          <a:p>
            <a:pPr marL="365760" indent="-256032" fontAlgn="auto">
              <a:spcAft>
                <a:spcPts val="0"/>
              </a:spcAft>
              <a:buFont typeface="Wingdings 3"/>
              <a:buChar char=""/>
              <a:defRPr/>
            </a:pPr>
            <a:r>
              <a:rPr lang="es-ES" sz="2400" b="1" dirty="0" smtClean="0">
                <a:solidFill>
                  <a:schemeClr val="accent1">
                    <a:lumMod val="75000"/>
                  </a:schemeClr>
                </a:solidFill>
              </a:rPr>
              <a:t>MODALIDAD: SEMINARIO INTERCENTROS</a:t>
            </a:r>
          </a:p>
          <a:p>
            <a:pPr marL="365760" indent="-256032" fontAlgn="auto">
              <a:lnSpc>
                <a:spcPct val="90000"/>
              </a:lnSpc>
              <a:spcAft>
                <a:spcPts val="0"/>
              </a:spcAft>
              <a:buFont typeface="Wingdings 3"/>
              <a:buNone/>
              <a:defRPr/>
            </a:pPr>
            <a:endParaRPr lang="es-ES" sz="2400" b="1" i="1" dirty="0" smtClean="0"/>
          </a:p>
          <a:p>
            <a:pPr marL="365760" indent="-256032" fontAlgn="auto">
              <a:lnSpc>
                <a:spcPct val="90000"/>
              </a:lnSpc>
              <a:spcAft>
                <a:spcPts val="0"/>
              </a:spcAft>
              <a:buFont typeface="Wingdings 3"/>
              <a:buNone/>
              <a:defRPr/>
            </a:pPr>
            <a:r>
              <a:rPr lang="es-ES" sz="2800" b="1" i="1" dirty="0" smtClean="0">
                <a:solidFill>
                  <a:schemeClr val="accent1">
                    <a:lumMod val="75000"/>
                  </a:schemeClr>
                </a:solidFill>
              </a:rPr>
              <a:t>Diseño </a:t>
            </a:r>
            <a:r>
              <a:rPr lang="es-ES" sz="2800" b="1" i="1" dirty="0" smtClean="0">
                <a:solidFill>
                  <a:schemeClr val="accent1">
                    <a:lumMod val="75000"/>
                  </a:schemeClr>
                </a:solidFill>
              </a:rPr>
              <a:t>de actividades o secuencias </a:t>
            </a:r>
            <a:r>
              <a:rPr lang="es-ES" sz="2800" i="1" dirty="0" smtClean="0"/>
              <a:t>de actividades entre todos los miembros de un equipo que luego cada profesor o profesora llevará a la práctica en su aula. </a:t>
            </a:r>
          </a:p>
          <a:p>
            <a:pPr marL="365760" indent="-256032" fontAlgn="auto">
              <a:spcAft>
                <a:spcPts val="0"/>
              </a:spcAft>
              <a:buFont typeface="Wingdings 3"/>
              <a:buChar char=""/>
              <a:defRPr/>
            </a:pPr>
            <a:endParaRPr lang="es-ES" dirty="0"/>
          </a:p>
        </p:txBody>
      </p:sp>
      <p:sp>
        <p:nvSpPr>
          <p:cNvPr id="1024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sp>
        <p:nvSpPr>
          <p:cNvPr id="11" name="10 Título"/>
          <p:cNvSpPr>
            <a:spLocks noGrp="1"/>
          </p:cNvSpPr>
          <p:nvPr>
            <p:ph type="title"/>
          </p:nvPr>
        </p:nvSpPr>
        <p:spPr/>
        <p:txBody>
          <a:bodyPr/>
          <a:lstStyle/>
          <a:p>
            <a:pPr algn="ctr" fontAlgn="auto">
              <a:spcAft>
                <a:spcPts val="0"/>
              </a:spcAft>
              <a:defRPr/>
            </a:pPr>
            <a:r>
              <a:rPr lang="ca-ES" sz="4400" dirty="0" smtClean="0"/>
              <a:t>PARA QUÉ</a:t>
            </a:r>
            <a:endParaRPr lang="es-ES" dirty="0"/>
          </a:p>
        </p:txBody>
      </p:sp>
      <p:pic>
        <p:nvPicPr>
          <p:cNvPr id="10245" name="Picture 8" descr="logoCAP"/>
          <p:cNvPicPr>
            <a:picLocks noChangeAspect="1" noChangeArrowheads="1"/>
          </p:cNvPicPr>
          <p:nvPr/>
        </p:nvPicPr>
        <p:blipFill>
          <a:blip r:embed="rId3" cstate="email"/>
          <a:srcRect/>
          <a:stretch>
            <a:fillRect/>
          </a:stretch>
        </p:blipFill>
        <p:spPr bwMode="auto">
          <a:xfrm>
            <a:off x="357158" y="6161087"/>
            <a:ext cx="928687" cy="6969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1714480" y="357166"/>
            <a:ext cx="600079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6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sp>
        <p:nvSpPr>
          <p:cNvPr id="3" name="2 Título"/>
          <p:cNvSpPr>
            <a:spLocks noGrp="1"/>
          </p:cNvSpPr>
          <p:nvPr>
            <p:ph type="title"/>
          </p:nvPr>
        </p:nvSpPr>
        <p:spPr>
          <a:xfrm>
            <a:off x="457200" y="274638"/>
            <a:ext cx="8229600" cy="1225536"/>
          </a:xfrm>
        </p:spPr>
        <p:txBody>
          <a:bodyPr/>
          <a:lstStyle/>
          <a:p>
            <a:pPr algn="ctr" fontAlgn="auto">
              <a:spcAft>
                <a:spcPts val="0"/>
              </a:spcAft>
              <a:defRPr/>
            </a:pPr>
            <a:r>
              <a:rPr lang="es-ES_tradnl" sz="4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OBJETIVO</a:t>
            </a:r>
            <a:endParaRPr lang="es-E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1268" name="Picture 8" descr="logoCAP"/>
          <p:cNvPicPr>
            <a:picLocks noChangeAspect="1" noChangeArrowheads="1"/>
          </p:cNvPicPr>
          <p:nvPr/>
        </p:nvPicPr>
        <p:blipFill>
          <a:blip r:embed="rId2" cstate="email"/>
          <a:srcRect/>
          <a:stretch>
            <a:fillRect/>
          </a:stretch>
        </p:blipFill>
        <p:spPr bwMode="auto">
          <a:xfrm>
            <a:off x="214282" y="6161087"/>
            <a:ext cx="928687" cy="696913"/>
          </a:xfrm>
          <a:prstGeom prst="rect">
            <a:avLst/>
          </a:prstGeom>
          <a:noFill/>
          <a:ln w="9525">
            <a:noFill/>
            <a:miter lim="800000"/>
            <a:headEnd/>
            <a:tailEnd/>
          </a:ln>
        </p:spPr>
      </p:pic>
      <p:sp>
        <p:nvSpPr>
          <p:cNvPr id="9" name="8 Marcador de contenido"/>
          <p:cNvSpPr>
            <a:spLocks noGrp="1"/>
          </p:cNvSpPr>
          <p:nvPr>
            <p:ph idx="1"/>
          </p:nvPr>
        </p:nvSpPr>
        <p:spPr>
          <a:xfrm>
            <a:off x="457200" y="1857375"/>
            <a:ext cx="8186738" cy="4149725"/>
          </a:xfrm>
        </p:spPr>
        <p:txBody>
          <a:bodyPr>
            <a:normAutofit/>
          </a:bodyPr>
          <a:lstStyle/>
          <a:p>
            <a:pPr marL="365760" indent="-256032" algn="just" fontAlgn="auto">
              <a:spcAft>
                <a:spcPts val="0"/>
              </a:spcAft>
              <a:buFont typeface="Wingdings 3"/>
              <a:buNone/>
              <a:defRPr/>
            </a:pPr>
            <a:endParaRPr lang="es-ES" sz="2800" b="1" dirty="0" smtClean="0">
              <a:solidFill>
                <a:schemeClr val="accent1">
                  <a:lumMod val="75000"/>
                </a:schemeClr>
              </a:solidFill>
              <a:latin typeface="Helvetica" pitchFamily="34" charset="0"/>
            </a:endParaRPr>
          </a:p>
          <a:p>
            <a:pPr marL="365760" indent="-256032" algn="just" fontAlgn="auto">
              <a:spcAft>
                <a:spcPts val="0"/>
              </a:spcAft>
              <a:buFont typeface="Wingdings 3"/>
              <a:buNone/>
              <a:defRPr/>
            </a:pPr>
            <a:r>
              <a:rPr lang="es-ES" sz="2800" b="1" dirty="0" smtClean="0">
                <a:solidFill>
                  <a:schemeClr val="accent1">
                    <a:lumMod val="75000"/>
                  </a:schemeClr>
                </a:solidFill>
                <a:latin typeface="Helvetica" pitchFamily="34" charset="0"/>
              </a:rPr>
              <a:t>Elaborar propuestas de </a:t>
            </a:r>
            <a:r>
              <a:rPr lang="es-ES" sz="2800" b="1" dirty="0" smtClean="0">
                <a:solidFill>
                  <a:schemeClr val="accent1">
                    <a:lumMod val="75000"/>
                  </a:schemeClr>
                </a:solidFill>
                <a:latin typeface="Helvetica" pitchFamily="34" charset="0"/>
              </a:rPr>
              <a:t>trabajo en ciencia, </a:t>
            </a:r>
            <a:r>
              <a:rPr lang="es-ES" sz="2800" b="1" dirty="0" smtClean="0">
                <a:solidFill>
                  <a:schemeClr val="accent1">
                    <a:lumMod val="75000"/>
                  </a:schemeClr>
                </a:solidFill>
                <a:latin typeface="Helvetica" pitchFamily="34" charset="0"/>
              </a:rPr>
              <a:t>basadas en lo expuesto en el seminario para ser llevadas al aula. </a:t>
            </a:r>
            <a:endParaRPr lang="es-ES" sz="2800" b="1" dirty="0" smtClean="0">
              <a:latin typeface="Helvetica" pitchFamily="34" charset="0"/>
            </a:endParaRPr>
          </a:p>
          <a:p>
            <a:pPr marL="365760" indent="-256032" fontAlgn="auto">
              <a:spcAft>
                <a:spcPts val="0"/>
              </a:spcAft>
              <a:buFont typeface="Wingdings 3"/>
              <a:buChar char=""/>
              <a:defRPr/>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eaLnBrk="1" hangingPunct="1">
              <a:defRPr/>
            </a:pPr>
            <a:r>
              <a:rPr lang="es-ES_tradnl" b="1" dirty="0" smtClean="0">
                <a:solidFill>
                  <a:schemeClr val="accent2"/>
                </a:solidFill>
              </a:rPr>
              <a:t>ASISTIR AL </a:t>
            </a:r>
            <a:r>
              <a:rPr lang="es-ES_tradnl" b="1" dirty="0" smtClean="0">
                <a:solidFill>
                  <a:schemeClr val="accent2"/>
                </a:solidFill>
              </a:rPr>
              <a:t>80</a:t>
            </a:r>
            <a:r>
              <a:rPr lang="es-ES_tradnl" b="1" dirty="0" smtClean="0">
                <a:solidFill>
                  <a:schemeClr val="accent2"/>
                </a:solidFill>
              </a:rPr>
              <a:t>% </a:t>
            </a:r>
            <a:r>
              <a:rPr lang="es-ES_tradnl" b="1" dirty="0" smtClean="0">
                <a:solidFill>
                  <a:schemeClr val="accent2"/>
                </a:solidFill>
              </a:rPr>
              <a:t>DE LAS SESIONES PRESENCIALES.</a:t>
            </a:r>
          </a:p>
          <a:p>
            <a:pPr eaLnBrk="1" hangingPunct="1">
              <a:defRPr/>
            </a:pPr>
            <a:endParaRPr lang="es-ES_tradnl" b="1" dirty="0" smtClean="0">
              <a:solidFill>
                <a:schemeClr val="accent2"/>
              </a:solidFill>
            </a:endParaRPr>
          </a:p>
          <a:p>
            <a:pPr eaLnBrk="1" hangingPunct="1">
              <a:defRPr/>
            </a:pPr>
            <a:r>
              <a:rPr lang="es-ES_tradnl" b="1" dirty="0" smtClean="0">
                <a:solidFill>
                  <a:schemeClr val="accent2"/>
                </a:solidFill>
              </a:rPr>
              <a:t>ASISTIR AL 80% DE LAS REUNIONES DEL GRUPO DE TRABAJO.</a:t>
            </a:r>
          </a:p>
          <a:p>
            <a:pPr eaLnBrk="1" hangingPunct="1">
              <a:defRPr/>
            </a:pPr>
            <a:endParaRPr lang="es-ES_tradnl" b="1" dirty="0" smtClean="0">
              <a:solidFill>
                <a:schemeClr val="accent2"/>
              </a:solidFill>
            </a:endParaRPr>
          </a:p>
          <a:p>
            <a:pPr eaLnBrk="1" hangingPunct="1">
              <a:defRPr/>
            </a:pPr>
            <a:r>
              <a:rPr lang="es-ES_tradnl" b="1" dirty="0" smtClean="0">
                <a:solidFill>
                  <a:schemeClr val="accent2"/>
                </a:solidFill>
              </a:rPr>
              <a:t>PRESENTAR EL TRABAJO FINAL EN EL PLAZO INDICADO:</a:t>
            </a:r>
          </a:p>
          <a:p>
            <a:pPr lvl="1">
              <a:buNone/>
              <a:defRPr/>
            </a:pPr>
            <a:r>
              <a:rPr lang="es-ES_tradnl" b="1" dirty="0" smtClean="0">
                <a:solidFill>
                  <a:schemeClr val="accent2"/>
                </a:solidFill>
              </a:rPr>
              <a:t>infantil03.cap.pamplona@gmail.com</a:t>
            </a:r>
            <a:endParaRPr lang="es-ES_tradnl" sz="2000" b="1" dirty="0" smtClean="0">
              <a:solidFill>
                <a:schemeClr val="accent2"/>
              </a:solidFill>
            </a:endParaRPr>
          </a:p>
          <a:p>
            <a:pPr eaLnBrk="1" hangingPunct="1">
              <a:defRPr/>
            </a:pPr>
            <a:r>
              <a:rPr lang="es-ES_tradnl" b="1" dirty="0" smtClean="0">
                <a:solidFill>
                  <a:schemeClr val="accent2"/>
                </a:solidFill>
              </a:rPr>
              <a:t>35 horas de certificación</a:t>
            </a:r>
          </a:p>
          <a:p>
            <a:endParaRPr lang="es-ES" dirty="0"/>
          </a:p>
        </p:txBody>
      </p:sp>
      <p:sp>
        <p:nvSpPr>
          <p:cNvPr id="4" name="3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fontAlgn="auto">
              <a:spcAft>
                <a:spcPts val="0"/>
              </a:spcAft>
              <a:defRPr/>
            </a:pPr>
            <a:r>
              <a:rPr lang="es-ES_tradnl" sz="4400" dirty="0" smtClean="0"/>
              <a:t>CERTIFICACIÓN</a:t>
            </a:r>
            <a:endParaRPr lang="es-E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343" name="8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pic>
        <p:nvPicPr>
          <p:cNvPr id="5" name="Picture 8" descr="logoCAP"/>
          <p:cNvPicPr>
            <a:picLocks noChangeAspect="1" noChangeArrowheads="1"/>
          </p:cNvPicPr>
          <p:nvPr/>
        </p:nvPicPr>
        <p:blipFill>
          <a:blip r:embed="rId3" cstate="email"/>
          <a:srcRect/>
          <a:stretch>
            <a:fillRect/>
          </a:stretch>
        </p:blipFill>
        <p:spPr bwMode="auto">
          <a:xfrm>
            <a:off x="285720" y="6143645"/>
            <a:ext cx="857250" cy="714355"/>
          </a:xfrm>
          <a:prstGeom prst="rect">
            <a:avLst/>
          </a:prstGeom>
          <a:noFill/>
          <a:ln w="9525">
            <a:noFill/>
            <a:miter lim="800000"/>
            <a:headEnd/>
            <a:tailEnd/>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a:xfrm>
            <a:off x="457200" y="1357298"/>
            <a:ext cx="8229600" cy="4786346"/>
          </a:xfrm>
        </p:spPr>
        <p:txBody>
          <a:bodyPr/>
          <a:lstStyle/>
          <a:p>
            <a:pPr lvl="0"/>
            <a:r>
              <a:rPr lang="es-ES" sz="1800" b="1" dirty="0" smtClean="0">
                <a:solidFill>
                  <a:schemeClr val="accent2"/>
                </a:solidFill>
              </a:rPr>
              <a:t>Impartir formación </a:t>
            </a:r>
            <a:r>
              <a:rPr lang="es-ES" sz="1800" dirty="0" smtClean="0"/>
              <a:t>y proponer bibliografía.</a:t>
            </a:r>
          </a:p>
          <a:p>
            <a:pPr lvl="0"/>
            <a:r>
              <a:rPr lang="es-ES" sz="1800" b="1" dirty="0" smtClean="0">
                <a:solidFill>
                  <a:schemeClr val="accent2"/>
                </a:solidFill>
              </a:rPr>
              <a:t>Seleccionar material </a:t>
            </a:r>
            <a:r>
              <a:rPr lang="es-ES" sz="1800" dirty="0" smtClean="0"/>
              <a:t>de trabajo.</a:t>
            </a:r>
          </a:p>
          <a:p>
            <a:pPr lvl="0"/>
            <a:r>
              <a:rPr lang="es-ES" sz="1800" b="1" dirty="0" smtClean="0">
                <a:solidFill>
                  <a:schemeClr val="accent2"/>
                </a:solidFill>
              </a:rPr>
              <a:t>Dar pautas sobre planificación y desarrollo </a:t>
            </a:r>
            <a:r>
              <a:rPr lang="es-ES" sz="1800" dirty="0" smtClean="0"/>
              <a:t>del trabajo.</a:t>
            </a:r>
          </a:p>
          <a:p>
            <a:pPr lvl="0"/>
            <a:r>
              <a:rPr lang="es-ES" sz="1800" dirty="0" smtClean="0"/>
              <a:t>Participar en la elaboración de</a:t>
            </a:r>
            <a:r>
              <a:rPr lang="es-ES" sz="1800" dirty="0" smtClean="0">
                <a:solidFill>
                  <a:schemeClr val="accent2"/>
                </a:solidFill>
              </a:rPr>
              <a:t> </a:t>
            </a:r>
            <a:r>
              <a:rPr lang="es-ES" sz="1800" b="1" dirty="0" smtClean="0">
                <a:solidFill>
                  <a:schemeClr val="accent2"/>
                </a:solidFill>
              </a:rPr>
              <a:t>conclusiones</a:t>
            </a:r>
            <a:r>
              <a:rPr lang="es-ES" sz="1800" dirty="0" smtClean="0"/>
              <a:t>.</a:t>
            </a:r>
          </a:p>
          <a:p>
            <a:pPr lvl="0"/>
            <a:r>
              <a:rPr lang="es-ES" sz="1800" b="1" dirty="0" smtClean="0">
                <a:solidFill>
                  <a:schemeClr val="accent2"/>
                </a:solidFill>
              </a:rPr>
              <a:t>Dinamizar</a:t>
            </a:r>
            <a:r>
              <a:rPr lang="es-ES" sz="1800" dirty="0" smtClean="0"/>
              <a:t> el grupo completo del profesorado.</a:t>
            </a:r>
          </a:p>
          <a:p>
            <a:pPr lvl="0"/>
            <a:r>
              <a:rPr lang="es-ES" sz="1800" dirty="0" smtClean="0"/>
              <a:t>Incorporar estrategias para crear un </a:t>
            </a:r>
            <a:r>
              <a:rPr lang="es-ES" sz="1800" b="1" dirty="0" smtClean="0">
                <a:solidFill>
                  <a:schemeClr val="accent2"/>
                </a:solidFill>
              </a:rPr>
              <a:t>clima de empatía</a:t>
            </a:r>
            <a:r>
              <a:rPr lang="es-ES" sz="1800" dirty="0" smtClean="0"/>
              <a:t>.</a:t>
            </a:r>
          </a:p>
          <a:p>
            <a:pPr lvl="0"/>
            <a:r>
              <a:rPr lang="es-ES" sz="1800" dirty="0" smtClean="0"/>
              <a:t>Fomentar una cultura de la </a:t>
            </a:r>
            <a:r>
              <a:rPr lang="es-ES" sz="1800" b="1" dirty="0" smtClean="0">
                <a:solidFill>
                  <a:schemeClr val="accent2"/>
                </a:solidFill>
              </a:rPr>
              <a:t>observación</a:t>
            </a:r>
            <a:r>
              <a:rPr lang="es-ES" sz="1800" dirty="0" smtClean="0"/>
              <a:t>: proporcionar instrumentos de observación adecuados.</a:t>
            </a:r>
          </a:p>
          <a:p>
            <a:pPr lvl="0"/>
            <a:r>
              <a:rPr lang="es-ES" sz="1800" dirty="0" smtClean="0"/>
              <a:t>Guiar la </a:t>
            </a:r>
            <a:r>
              <a:rPr lang="es-ES" sz="1800" b="1" dirty="0" smtClean="0">
                <a:solidFill>
                  <a:schemeClr val="accent2"/>
                </a:solidFill>
              </a:rPr>
              <a:t>concreción del plan de trabajo </a:t>
            </a:r>
            <a:r>
              <a:rPr lang="es-ES" sz="1800" dirty="0" smtClean="0"/>
              <a:t>durante las sesiones: presenciales y no presenciales.</a:t>
            </a:r>
          </a:p>
          <a:p>
            <a:pPr lvl="0"/>
            <a:r>
              <a:rPr lang="es-ES" sz="1800" b="1" dirty="0" smtClean="0">
                <a:solidFill>
                  <a:schemeClr val="accent2"/>
                </a:solidFill>
              </a:rPr>
              <a:t>Proporcionar los conocimientos teóricos y prácticos </a:t>
            </a:r>
            <a:r>
              <a:rPr lang="es-ES" sz="1800" dirty="0" smtClean="0"/>
              <a:t>necesarios según necesidades detectadas</a:t>
            </a:r>
          </a:p>
          <a:p>
            <a:pPr>
              <a:buNone/>
            </a:pPr>
            <a:endParaRPr lang="es-ES" dirty="0"/>
          </a:p>
        </p:txBody>
      </p:sp>
      <p:sp>
        <p:nvSpPr>
          <p:cNvPr id="11" name="10 Título"/>
          <p:cNvSpPr>
            <a:spLocks noGrp="1"/>
          </p:cNvSpPr>
          <p:nvPr>
            <p:ph type="title"/>
          </p:nvPr>
        </p:nvSpPr>
        <p:spPr/>
        <p:txBody>
          <a:bodyPr/>
          <a:lstStyle/>
          <a:p>
            <a:r>
              <a:rPr lang="es-ES" dirty="0" smtClean="0"/>
              <a:t>FUNCIONES DE PONENTES:</a:t>
            </a:r>
            <a:endParaRPr lang="es-ES" dirty="0"/>
          </a:p>
        </p:txBody>
      </p:sp>
      <p:sp>
        <p:nvSpPr>
          <p:cNvPr id="15366"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endParaRPr lang="es-ES" dirty="0"/>
          </a:p>
        </p:txBody>
      </p:sp>
      <p:pic>
        <p:nvPicPr>
          <p:cNvPr id="5" name="Picture 8" descr="logoCAP"/>
          <p:cNvPicPr>
            <a:picLocks noChangeAspect="1" noChangeArrowheads="1"/>
          </p:cNvPicPr>
          <p:nvPr/>
        </p:nvPicPr>
        <p:blipFill>
          <a:blip r:embed="rId2"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sz="1600" b="1" dirty="0" smtClean="0">
                <a:solidFill>
                  <a:schemeClr val="accent2"/>
                </a:solidFill>
              </a:rPr>
              <a:t>Coordinar la a actividad formativa </a:t>
            </a:r>
            <a:r>
              <a:rPr lang="es-ES" sz="1600" dirty="0" smtClean="0"/>
              <a:t>durante todo el proceso, atendiendo todas las dificultades que vayan  surgiendo y orientando el proceso de desarrollo.</a:t>
            </a:r>
          </a:p>
          <a:p>
            <a:pPr lvl="0"/>
            <a:r>
              <a:rPr lang="es-ES" sz="1600" b="1" dirty="0" smtClean="0">
                <a:solidFill>
                  <a:schemeClr val="accent2"/>
                </a:solidFill>
              </a:rPr>
              <a:t>Seguir y apoyar el trabajo en el centro </a:t>
            </a:r>
            <a:r>
              <a:rPr lang="es-ES" sz="1600" dirty="0" smtClean="0"/>
              <a:t>realizado por las diferentes grupos que se han establecido, tanto en la puesta en práctica de las propuestas de trabajo como asesorando en la fase de documentación, en el diseño de la presentación y en el formateo de los documentos.</a:t>
            </a:r>
          </a:p>
          <a:p>
            <a:pPr lvl="0"/>
            <a:r>
              <a:rPr lang="es-ES" sz="1600" b="1" dirty="0" smtClean="0">
                <a:solidFill>
                  <a:schemeClr val="accent2"/>
                </a:solidFill>
              </a:rPr>
              <a:t>Apoyar</a:t>
            </a:r>
            <a:r>
              <a:rPr lang="es-ES" sz="1600" dirty="0" smtClean="0"/>
              <a:t> constantemente a </a:t>
            </a:r>
            <a:r>
              <a:rPr lang="es-ES" sz="1600" b="1" dirty="0" smtClean="0">
                <a:solidFill>
                  <a:schemeClr val="accent2"/>
                </a:solidFill>
              </a:rPr>
              <a:t>los ponentes </a:t>
            </a:r>
            <a:r>
              <a:rPr lang="es-ES" sz="1600" dirty="0" smtClean="0"/>
              <a:t>en el desarrollo de su función.</a:t>
            </a:r>
          </a:p>
          <a:p>
            <a:pPr lvl="0"/>
            <a:r>
              <a:rPr lang="es-ES" sz="1600" dirty="0" smtClean="0"/>
              <a:t>Participar en la </a:t>
            </a:r>
            <a:r>
              <a:rPr lang="es-ES" sz="1600" b="1" dirty="0" smtClean="0">
                <a:solidFill>
                  <a:schemeClr val="accent2"/>
                </a:solidFill>
              </a:rPr>
              <a:t>constitución de los grupos de trabajo</a:t>
            </a:r>
            <a:r>
              <a:rPr lang="es-ES" sz="1600" dirty="0" smtClean="0"/>
              <a:t>.</a:t>
            </a:r>
          </a:p>
          <a:p>
            <a:pPr lvl="0"/>
            <a:r>
              <a:rPr lang="es-ES" sz="1600" b="1" dirty="0" smtClean="0">
                <a:solidFill>
                  <a:schemeClr val="accent2"/>
                </a:solidFill>
              </a:rPr>
              <a:t>Apoyar a los grupos </a:t>
            </a:r>
            <a:r>
              <a:rPr lang="es-ES" sz="1600" dirty="0" smtClean="0"/>
              <a:t>en la planificación de las tareas, si fuera necesario.</a:t>
            </a:r>
          </a:p>
          <a:p>
            <a:pPr lvl="0"/>
            <a:r>
              <a:rPr lang="es-ES" sz="1600" dirty="0" smtClean="0"/>
              <a:t>Facilitar la </a:t>
            </a:r>
            <a:r>
              <a:rPr lang="es-ES" sz="1600" b="1" dirty="0" smtClean="0">
                <a:solidFill>
                  <a:schemeClr val="accent2"/>
                </a:solidFill>
              </a:rPr>
              <a:t>relación entre el grupo y el ponente </a:t>
            </a:r>
            <a:r>
              <a:rPr lang="es-ES" sz="1600" dirty="0" smtClean="0"/>
              <a:t>externo.</a:t>
            </a:r>
          </a:p>
          <a:p>
            <a:pPr lvl="0"/>
            <a:r>
              <a:rPr lang="es-ES" sz="1600" dirty="0" smtClean="0"/>
              <a:t>Facilitar </a:t>
            </a:r>
            <a:r>
              <a:rPr lang="es-ES" sz="1600" b="1" dirty="0" smtClean="0">
                <a:solidFill>
                  <a:schemeClr val="accent2"/>
                </a:solidFill>
              </a:rPr>
              <a:t>bibliografía</a:t>
            </a:r>
            <a:r>
              <a:rPr lang="es-ES" sz="1600" dirty="0" smtClean="0"/>
              <a:t>.</a:t>
            </a:r>
          </a:p>
          <a:p>
            <a:pPr lvl="0"/>
            <a:r>
              <a:rPr lang="es-ES" sz="1600" b="1" dirty="0" smtClean="0">
                <a:solidFill>
                  <a:schemeClr val="accent2"/>
                </a:solidFill>
              </a:rPr>
              <a:t>Convocar a los/as coordinadores/as </a:t>
            </a:r>
            <a:r>
              <a:rPr lang="es-ES" sz="1600" dirty="0" smtClean="0"/>
              <a:t>de los grupos cuando fuera necesario.</a:t>
            </a:r>
          </a:p>
          <a:p>
            <a:pPr lvl="0"/>
            <a:r>
              <a:rPr lang="es-ES" sz="1600" b="1" dirty="0" smtClean="0">
                <a:solidFill>
                  <a:schemeClr val="accent2"/>
                </a:solidFill>
              </a:rPr>
              <a:t>Evaluar </a:t>
            </a:r>
            <a:r>
              <a:rPr lang="es-ES" sz="1600" dirty="0" smtClean="0"/>
              <a:t>el funcionamiento o interés de la actividad de formación.</a:t>
            </a:r>
          </a:p>
          <a:p>
            <a:pPr lvl="0"/>
            <a:r>
              <a:rPr lang="es-ES" sz="1600" dirty="0" smtClean="0"/>
              <a:t>Ocuparse de la </a:t>
            </a:r>
            <a:r>
              <a:rPr lang="es-ES" sz="1600" b="1" dirty="0" smtClean="0">
                <a:solidFill>
                  <a:schemeClr val="accent2"/>
                </a:solidFill>
              </a:rPr>
              <a:t>infraestructura</a:t>
            </a:r>
            <a:r>
              <a:rPr lang="es-ES" sz="1600" dirty="0" smtClean="0"/>
              <a:t> (espacios, materiales, ...).</a:t>
            </a:r>
          </a:p>
          <a:p>
            <a:pPr lvl="0"/>
            <a:r>
              <a:rPr lang="es-ES" sz="1600" b="1" dirty="0" smtClean="0">
                <a:solidFill>
                  <a:schemeClr val="accent2"/>
                </a:solidFill>
              </a:rPr>
              <a:t>Recoger los documentos </a:t>
            </a:r>
            <a:r>
              <a:rPr lang="es-ES" sz="1600" dirty="0" smtClean="0"/>
              <a:t>elaborados por los grupos.</a:t>
            </a:r>
          </a:p>
          <a:p>
            <a:pPr lvl="0"/>
            <a:r>
              <a:rPr lang="es-ES" sz="1600" b="1" dirty="0" smtClean="0">
                <a:solidFill>
                  <a:schemeClr val="accent2"/>
                </a:solidFill>
              </a:rPr>
              <a:t>Estar a disposición </a:t>
            </a:r>
            <a:r>
              <a:rPr lang="es-ES" sz="1600" dirty="0" smtClean="0"/>
              <a:t>de los grupos en todo lo relativo al desarrollo del trabajo.</a:t>
            </a:r>
          </a:p>
          <a:p>
            <a:endParaRPr lang="es-ES" dirty="0"/>
          </a:p>
        </p:txBody>
      </p:sp>
      <p:sp>
        <p:nvSpPr>
          <p:cNvPr id="3" name="2 Título"/>
          <p:cNvSpPr>
            <a:spLocks noGrp="1"/>
          </p:cNvSpPr>
          <p:nvPr>
            <p:ph type="title"/>
          </p:nvPr>
        </p:nvSpPr>
        <p:spPr/>
        <p:txBody>
          <a:bodyPr/>
          <a:lstStyle/>
          <a:p>
            <a:r>
              <a:rPr lang="es-ES" dirty="0" smtClean="0"/>
              <a:t>FUNCIONES ASESORA:</a:t>
            </a:r>
            <a:endParaRPr lang="es-ES" dirty="0"/>
          </a:p>
        </p:txBody>
      </p:sp>
      <p:sp>
        <p:nvSpPr>
          <p:cNvPr id="4" name="3 Marcador de pie de página"/>
          <p:cNvSpPr>
            <a:spLocks noGrp="1"/>
          </p:cNvSpPr>
          <p:nvPr>
            <p:ph type="ftr" sz="quarter" idx="11"/>
          </p:nvPr>
        </p:nvSpPr>
        <p:spPr/>
        <p:txBody>
          <a:bodyPr/>
          <a:lstStyle/>
          <a:p>
            <a:pPr>
              <a:defRPr/>
            </a:pPr>
            <a:r>
              <a:rPr lang="es-ES" dirty="0" smtClean="0"/>
              <a:t>Curso </a:t>
            </a:r>
            <a:r>
              <a:rPr lang="es-ES" dirty="0" smtClean="0"/>
              <a:t>2012/2013</a:t>
            </a:r>
            <a:endParaRPr lang="es-ES" dirty="0"/>
          </a:p>
        </p:txBody>
      </p:sp>
      <p:pic>
        <p:nvPicPr>
          <p:cNvPr id="5" name="Picture 8" descr="logoCAP"/>
          <p:cNvPicPr>
            <a:picLocks noChangeAspect="1" noChangeArrowheads="1"/>
          </p:cNvPicPr>
          <p:nvPr/>
        </p:nvPicPr>
        <p:blipFill>
          <a:blip r:embed="rId2" cstate="email"/>
          <a:srcRect/>
          <a:stretch>
            <a:fillRect/>
          </a:stretch>
        </p:blipFill>
        <p:spPr bwMode="auto">
          <a:xfrm>
            <a:off x="285720" y="6215063"/>
            <a:ext cx="857250" cy="6429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sp>
        <p:nvSpPr>
          <p:cNvPr id="8" name="7 Título"/>
          <p:cNvSpPr>
            <a:spLocks noGrp="1"/>
          </p:cNvSpPr>
          <p:nvPr>
            <p:ph type="title"/>
          </p:nvPr>
        </p:nvSpPr>
        <p:spPr>
          <a:xfrm>
            <a:off x="457200" y="274638"/>
            <a:ext cx="8229600" cy="939784"/>
          </a:xfrm>
        </p:spPr>
        <p:txBody>
          <a:bodyPr>
            <a:normAutofit fontScale="90000"/>
          </a:bodyPr>
          <a:lstStyle/>
          <a:p>
            <a:pPr lvl="0" fontAlgn="auto">
              <a:spcAft>
                <a:spcPts val="0"/>
              </a:spcAft>
              <a:defRPr/>
            </a:pPr>
            <a:r>
              <a:rPr lang="es-ES" dirty="0" smtClean="0"/>
              <a:t/>
            </a:r>
            <a:br>
              <a:rPr lang="es-ES" dirty="0" smtClean="0"/>
            </a:br>
            <a:r>
              <a:rPr lang="es-ES" dirty="0" smtClean="0"/>
              <a:t>FUNCIONES DE LOS ASISTENTES:</a:t>
            </a:r>
            <a:br>
              <a:rPr lang="es-ES" dirty="0" smtClean="0"/>
            </a:br>
            <a:endParaRPr lang="es-ES" dirty="0"/>
          </a:p>
        </p:txBody>
      </p:sp>
      <p:sp>
        <p:nvSpPr>
          <p:cNvPr id="5" name="4 Marcador de contenido"/>
          <p:cNvSpPr>
            <a:spLocks noGrp="1"/>
          </p:cNvSpPr>
          <p:nvPr>
            <p:ph idx="1"/>
          </p:nvPr>
        </p:nvSpPr>
        <p:spPr>
          <a:xfrm>
            <a:off x="457200" y="1214422"/>
            <a:ext cx="8229600" cy="4792678"/>
          </a:xfrm>
        </p:spPr>
        <p:txBody>
          <a:bodyPr/>
          <a:lstStyle/>
          <a:p>
            <a:pPr lvl="0"/>
            <a:r>
              <a:rPr lang="es-ES" sz="2400" b="1" dirty="0" smtClean="0">
                <a:solidFill>
                  <a:schemeClr val="accent2"/>
                </a:solidFill>
              </a:rPr>
              <a:t>Asistir</a:t>
            </a:r>
            <a:r>
              <a:rPr lang="es-ES" sz="2400" dirty="0" smtClean="0"/>
              <a:t> y participar en las sesiones presenciales</a:t>
            </a:r>
          </a:p>
          <a:p>
            <a:pPr lvl="0"/>
            <a:r>
              <a:rPr lang="es-ES" sz="2400" dirty="0" smtClean="0"/>
              <a:t>Constituirse en pequeños </a:t>
            </a:r>
            <a:r>
              <a:rPr lang="es-ES" sz="2400" b="1" dirty="0" smtClean="0">
                <a:solidFill>
                  <a:schemeClr val="accent2"/>
                </a:solidFill>
              </a:rPr>
              <a:t>grupos de trabajo </a:t>
            </a:r>
            <a:r>
              <a:rPr lang="es-ES" sz="2400" dirty="0" smtClean="0"/>
              <a:t>del mismo </a:t>
            </a:r>
            <a:r>
              <a:rPr lang="es-ES" sz="2400" b="1" dirty="0" smtClean="0">
                <a:solidFill>
                  <a:schemeClr val="accent2"/>
                </a:solidFill>
              </a:rPr>
              <a:t>centro o </a:t>
            </a:r>
            <a:r>
              <a:rPr lang="es-ES" sz="2400" b="1" dirty="0" err="1" smtClean="0">
                <a:solidFill>
                  <a:schemeClr val="accent2"/>
                </a:solidFill>
              </a:rPr>
              <a:t>intercentros</a:t>
            </a:r>
            <a:r>
              <a:rPr lang="es-ES" sz="2400" dirty="0" smtClean="0"/>
              <a:t>.</a:t>
            </a:r>
          </a:p>
          <a:p>
            <a:pPr lvl="0"/>
            <a:r>
              <a:rPr lang="es-ES" sz="2400" b="1" dirty="0" smtClean="0">
                <a:solidFill>
                  <a:schemeClr val="accent2"/>
                </a:solidFill>
              </a:rPr>
              <a:t>Realizar</a:t>
            </a:r>
            <a:r>
              <a:rPr lang="es-ES" sz="2400" dirty="0" smtClean="0"/>
              <a:t>, en sus centros y aulas las </a:t>
            </a:r>
            <a:r>
              <a:rPr lang="es-ES" sz="2400" b="1" dirty="0" smtClean="0">
                <a:solidFill>
                  <a:schemeClr val="accent2"/>
                </a:solidFill>
              </a:rPr>
              <a:t>tareas</a:t>
            </a:r>
            <a:r>
              <a:rPr lang="es-ES" sz="2400" dirty="0" smtClean="0">
                <a:solidFill>
                  <a:schemeClr val="accent2"/>
                </a:solidFill>
              </a:rPr>
              <a:t> </a:t>
            </a:r>
            <a:r>
              <a:rPr lang="es-ES" sz="2400" dirty="0" smtClean="0"/>
              <a:t>planteadas</a:t>
            </a:r>
          </a:p>
          <a:p>
            <a:pPr lvl="0"/>
            <a:r>
              <a:rPr lang="es-ES" sz="2400" b="1" dirty="0" smtClean="0">
                <a:solidFill>
                  <a:schemeClr val="accent2"/>
                </a:solidFill>
              </a:rPr>
              <a:t>Elaborar presentaciones </a:t>
            </a:r>
            <a:r>
              <a:rPr lang="es-ES" sz="2400" dirty="0" smtClean="0"/>
              <a:t>para recoger documentalmente el proceso realizado de trabajo.</a:t>
            </a:r>
          </a:p>
          <a:p>
            <a:pPr lvl="0"/>
            <a:r>
              <a:rPr lang="es-ES" sz="2400" b="1" dirty="0" smtClean="0">
                <a:solidFill>
                  <a:schemeClr val="accent2"/>
                </a:solidFill>
              </a:rPr>
              <a:t>Presentarlo y comunicarlo </a:t>
            </a:r>
            <a:r>
              <a:rPr lang="es-ES" sz="2400" dirty="0" smtClean="0"/>
              <a:t>al resto de asistentes.</a:t>
            </a:r>
          </a:p>
          <a:p>
            <a:pPr lvl="0"/>
            <a:r>
              <a:rPr lang="es-ES" sz="2400" b="1" dirty="0" smtClean="0">
                <a:solidFill>
                  <a:schemeClr val="accent2"/>
                </a:solidFill>
              </a:rPr>
              <a:t>Valorar</a:t>
            </a:r>
            <a:r>
              <a:rPr lang="es-ES" sz="2400" dirty="0" smtClean="0"/>
              <a:t> las tareas realizadas.</a:t>
            </a:r>
          </a:p>
          <a:p>
            <a:pPr lvl="0"/>
            <a:r>
              <a:rPr lang="es-ES" sz="2400" b="1" dirty="0" smtClean="0">
                <a:solidFill>
                  <a:schemeClr val="accent2"/>
                </a:solidFill>
              </a:rPr>
              <a:t>Evaluar</a:t>
            </a:r>
            <a:r>
              <a:rPr lang="es-ES" sz="2400" dirty="0" smtClean="0"/>
              <a:t> la acción formativa y autoevaluación.</a:t>
            </a:r>
            <a:endParaRPr lang="es-ES" dirty="0" smtClean="0"/>
          </a:p>
          <a:p>
            <a:endParaRPr lang="es-ES" dirty="0"/>
          </a:p>
        </p:txBody>
      </p:sp>
      <p:pic>
        <p:nvPicPr>
          <p:cNvPr id="6" name="Picture 8" descr="logoCAP"/>
          <p:cNvPicPr>
            <a:picLocks noChangeAspect="1" noChangeArrowheads="1"/>
          </p:cNvPicPr>
          <p:nvPr/>
        </p:nvPicPr>
        <p:blipFill>
          <a:blip r:embed="rId2" cstate="email"/>
          <a:srcRect/>
          <a:stretch>
            <a:fillRect/>
          </a:stretch>
        </p:blipFill>
        <p:spPr bwMode="auto">
          <a:xfrm>
            <a:off x="214282" y="6072206"/>
            <a:ext cx="857250" cy="6429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240"/>
          </a:xfrm>
        </p:spPr>
        <p:txBody>
          <a:bodyPr/>
          <a:lstStyle/>
          <a:p>
            <a:pPr lvl="0"/>
            <a:r>
              <a:rPr lang="es-ES" sz="1800" dirty="0" smtClean="0"/>
              <a:t>Servir de </a:t>
            </a:r>
            <a:r>
              <a:rPr lang="es-ES" sz="1800" b="1" dirty="0" smtClean="0">
                <a:solidFill>
                  <a:schemeClr val="accent2"/>
                </a:solidFill>
              </a:rPr>
              <a:t>enlace</a:t>
            </a:r>
            <a:r>
              <a:rPr lang="es-ES" sz="1800" dirty="0" smtClean="0"/>
              <a:t> entre  la asesora del CAP y el grupo pequeño de trabajo.</a:t>
            </a:r>
          </a:p>
          <a:p>
            <a:pPr lvl="0"/>
            <a:r>
              <a:rPr lang="es-ES" sz="1800" dirty="0" smtClean="0"/>
              <a:t>Garantizar la distribución y/o acceso a la </a:t>
            </a:r>
            <a:r>
              <a:rPr lang="es-ES" sz="1800" b="1" dirty="0" smtClean="0">
                <a:solidFill>
                  <a:schemeClr val="accent2"/>
                </a:solidFill>
              </a:rPr>
              <a:t>documentación</a:t>
            </a:r>
            <a:r>
              <a:rPr lang="es-ES" sz="1800" dirty="0" smtClean="0">
                <a:solidFill>
                  <a:schemeClr val="accent2"/>
                </a:solidFill>
              </a:rPr>
              <a:t> </a:t>
            </a:r>
            <a:r>
              <a:rPr lang="es-ES" sz="1800" dirty="0" smtClean="0"/>
              <a:t>del seminario.</a:t>
            </a:r>
          </a:p>
          <a:p>
            <a:pPr lvl="0"/>
            <a:r>
              <a:rPr lang="es-ES" sz="1800" b="1" dirty="0" smtClean="0">
                <a:solidFill>
                  <a:schemeClr val="accent2"/>
                </a:solidFill>
              </a:rPr>
              <a:t>Dinamizar</a:t>
            </a:r>
            <a:r>
              <a:rPr lang="es-ES" sz="1800" dirty="0" smtClean="0"/>
              <a:t> el trabajo de los grupos.</a:t>
            </a:r>
          </a:p>
          <a:p>
            <a:pPr lvl="0"/>
            <a:r>
              <a:rPr lang="es-ES" sz="1800" b="1" dirty="0" smtClean="0">
                <a:solidFill>
                  <a:schemeClr val="accent2"/>
                </a:solidFill>
              </a:rPr>
              <a:t>Detectar y recoger las necesidades </a:t>
            </a:r>
            <a:r>
              <a:rPr lang="es-ES" sz="1800" dirty="0" smtClean="0"/>
              <a:t>surgidas en el grupo pequeño.</a:t>
            </a:r>
          </a:p>
          <a:p>
            <a:pPr lvl="0"/>
            <a:r>
              <a:rPr lang="es-ES" sz="1800" dirty="0" smtClean="0"/>
              <a:t>Llevar el </a:t>
            </a:r>
            <a:r>
              <a:rPr lang="es-ES" sz="1800" b="1" dirty="0" smtClean="0">
                <a:solidFill>
                  <a:schemeClr val="accent2"/>
                </a:solidFill>
              </a:rPr>
              <a:t>control de las hojas de firmas </a:t>
            </a:r>
            <a:r>
              <a:rPr lang="es-ES" sz="1800" dirty="0" smtClean="0"/>
              <a:t>de las reuniones de pequeño grupo. Y entregarla en el plazo correspondiente.</a:t>
            </a:r>
          </a:p>
          <a:p>
            <a:pPr lvl="0"/>
            <a:r>
              <a:rPr lang="es-ES" sz="1800" dirty="0" smtClean="0"/>
              <a:t>Si fuera necesario, </a:t>
            </a:r>
            <a:r>
              <a:rPr lang="es-ES" sz="1800" b="1" dirty="0" smtClean="0">
                <a:solidFill>
                  <a:schemeClr val="accent2"/>
                </a:solidFill>
              </a:rPr>
              <a:t>asistir a las reuniones de coordinación </a:t>
            </a:r>
            <a:r>
              <a:rPr lang="es-ES" sz="1800" dirty="0" smtClean="0"/>
              <a:t>que se convoquen.</a:t>
            </a:r>
          </a:p>
          <a:p>
            <a:pPr lvl="0"/>
            <a:r>
              <a:rPr lang="es-ES" sz="1800" b="1" dirty="0" smtClean="0">
                <a:solidFill>
                  <a:schemeClr val="accent2"/>
                </a:solidFill>
              </a:rPr>
              <a:t>Recopilar (no realizar) </a:t>
            </a:r>
            <a:r>
              <a:rPr lang="es-ES" sz="1800" dirty="0" smtClean="0"/>
              <a:t>el trabajo que cada grupo pequeño va realizando. En éste quedarán reflejadas  las propuestas o las actividades de aula que se desarrollen durante el curso.</a:t>
            </a:r>
          </a:p>
          <a:p>
            <a:pPr lvl="0"/>
            <a:r>
              <a:rPr lang="es-ES" sz="1800" b="1" dirty="0" smtClean="0">
                <a:solidFill>
                  <a:schemeClr val="accent2"/>
                </a:solidFill>
              </a:rPr>
              <a:t>Informar a su grupo </a:t>
            </a:r>
            <a:r>
              <a:rPr lang="es-ES" sz="1800" dirty="0" smtClean="0"/>
              <a:t>de las propuestas de trabajo que  la asesora le haga llegar.</a:t>
            </a:r>
          </a:p>
          <a:p>
            <a:pPr lvl="0"/>
            <a:endParaRPr lang="es-ES" sz="1800" b="1" dirty="0">
              <a:solidFill>
                <a:schemeClr val="accent2"/>
              </a:solidFill>
            </a:endParaRPr>
          </a:p>
        </p:txBody>
      </p:sp>
      <p:sp>
        <p:nvSpPr>
          <p:cNvPr id="3" name="2 Título"/>
          <p:cNvSpPr>
            <a:spLocks noGrp="1"/>
          </p:cNvSpPr>
          <p:nvPr>
            <p:ph type="title"/>
          </p:nvPr>
        </p:nvSpPr>
        <p:spPr/>
        <p:txBody>
          <a:bodyPr>
            <a:normAutofit/>
          </a:bodyPr>
          <a:lstStyle/>
          <a:p>
            <a:r>
              <a:rPr lang="es-ES" dirty="0" smtClean="0"/>
              <a:t>FUNCIONES COORDINADOR/A:</a:t>
            </a:r>
            <a:endParaRPr lang="es-ES" dirty="0"/>
          </a:p>
        </p:txBody>
      </p:sp>
      <p:sp>
        <p:nvSpPr>
          <p:cNvPr id="4" name="3 Marcador de pie de página"/>
          <p:cNvSpPr>
            <a:spLocks noGrp="1"/>
          </p:cNvSpPr>
          <p:nvPr>
            <p:ph type="ftr" sz="quarter" idx="11"/>
          </p:nvPr>
        </p:nvSpPr>
        <p:spPr/>
        <p:txBody>
          <a:bodyPr/>
          <a:lstStyle/>
          <a:p>
            <a:pPr>
              <a:defRPr/>
            </a:pPr>
            <a:r>
              <a:rPr lang="es-ES" dirty="0" smtClean="0"/>
              <a:t>Curso </a:t>
            </a:r>
            <a:r>
              <a:rPr lang="es-ES" dirty="0" smtClean="0"/>
              <a:t>2012/2013</a:t>
            </a:r>
            <a:endParaRPr lang="es-ES" dirty="0"/>
          </a:p>
        </p:txBody>
      </p:sp>
      <p:pic>
        <p:nvPicPr>
          <p:cNvPr id="5" name="Picture 8" descr="logoCAP"/>
          <p:cNvPicPr>
            <a:picLocks noChangeAspect="1" noChangeArrowheads="1"/>
          </p:cNvPicPr>
          <p:nvPr/>
        </p:nvPicPr>
        <p:blipFill>
          <a:blip r:embed="rId2" cstate="email"/>
          <a:srcRect/>
          <a:stretch>
            <a:fillRect/>
          </a:stretch>
        </p:blipFill>
        <p:spPr bwMode="auto">
          <a:xfrm>
            <a:off x="214282" y="6215063"/>
            <a:ext cx="857250" cy="6429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ES_tradnl" dirty="0" smtClean="0"/>
              <a:t>CONSTITUCIÓN GRUPOS DE TRABAJO</a:t>
            </a:r>
            <a:endParaRPr lang="es-ES" dirty="0"/>
          </a:p>
        </p:txBody>
      </p:sp>
      <p:sp>
        <p:nvSpPr>
          <p:cNvPr id="6" name="5 Marcador de contenido"/>
          <p:cNvSpPr>
            <a:spLocks noGrp="1"/>
          </p:cNvSpPr>
          <p:nvPr>
            <p:ph sz="quarter" idx="2"/>
          </p:nvPr>
        </p:nvSpPr>
        <p:spPr>
          <a:xfrm>
            <a:off x="457200" y="1444294"/>
            <a:ext cx="5186370" cy="4199284"/>
          </a:xfrm>
        </p:spPr>
        <p:txBody>
          <a:bodyPr/>
          <a:lstStyle/>
          <a:p>
            <a:pPr>
              <a:defRPr/>
            </a:pPr>
            <a:r>
              <a:rPr lang="es-ES_tradnl" sz="3200" b="1" dirty="0" smtClean="0">
                <a:solidFill>
                  <a:schemeClr val="accent2"/>
                </a:solidFill>
              </a:rPr>
              <a:t>Tiempo </a:t>
            </a:r>
            <a:r>
              <a:rPr lang="es-ES_tradnl" sz="3200" b="1" dirty="0" smtClean="0">
                <a:solidFill>
                  <a:schemeClr val="accent2"/>
                </a:solidFill>
              </a:rPr>
              <a:t>cumplimentación hoja de grupos:5 minutos</a:t>
            </a:r>
          </a:p>
          <a:p>
            <a:pPr>
              <a:defRPr/>
            </a:pPr>
            <a:r>
              <a:rPr lang="es-ES_tradnl" sz="3200" b="1" dirty="0" smtClean="0">
                <a:solidFill>
                  <a:schemeClr val="accent2"/>
                </a:solidFill>
              </a:rPr>
              <a:t>Selección coordinador de formación</a:t>
            </a:r>
          </a:p>
          <a:p>
            <a:pPr>
              <a:buNone/>
              <a:defRPr/>
            </a:pPr>
            <a:endParaRPr lang="es-ES_tradnl" b="1" dirty="0" smtClean="0">
              <a:solidFill>
                <a:schemeClr val="accent2"/>
              </a:solidFill>
            </a:endParaRPr>
          </a:p>
          <a:p>
            <a:endParaRPr lang="es-ES" dirty="0"/>
          </a:p>
        </p:txBody>
      </p:sp>
      <p:pic>
        <p:nvPicPr>
          <p:cNvPr id="9" name="8 Marcador de contenido" descr="MH900433193.JPG"/>
          <p:cNvPicPr>
            <a:picLocks noGrp="1" noChangeAspect="1"/>
          </p:cNvPicPr>
          <p:nvPr>
            <p:ph sz="quarter" idx="4"/>
          </p:nvPr>
        </p:nvPicPr>
        <p:blipFill>
          <a:blip r:embed="rId2"/>
          <a:stretch>
            <a:fillRect/>
          </a:stretch>
        </p:blipFill>
        <p:spPr>
          <a:xfrm>
            <a:off x="5857884" y="1643051"/>
            <a:ext cx="2571768" cy="25717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3 Marcador de pie de página"/>
          <p:cNvSpPr>
            <a:spLocks noGrp="1"/>
          </p:cNvSpPr>
          <p:nvPr>
            <p:ph type="ftr" sz="quarter" idx="11"/>
          </p:nvPr>
        </p:nvSpPr>
        <p:spPr/>
        <p:txBody>
          <a:bodyPr/>
          <a:lstStyle/>
          <a:p>
            <a:pPr>
              <a:defRPr/>
            </a:pPr>
            <a:r>
              <a:rPr lang="es-ES" dirty="0" smtClean="0"/>
              <a:t>Curso </a:t>
            </a:r>
            <a:r>
              <a:rPr lang="es-ES" dirty="0" smtClean="0"/>
              <a:t>2012/2013</a:t>
            </a:r>
            <a:endParaRPr lang="es-ES" dirty="0"/>
          </a:p>
        </p:txBody>
      </p:sp>
      <p:pic>
        <p:nvPicPr>
          <p:cNvPr id="7" name="Picture 8" descr="logoCAP"/>
          <p:cNvPicPr>
            <a:picLocks noChangeAspect="1" noChangeArrowheads="1"/>
          </p:cNvPicPr>
          <p:nvPr/>
        </p:nvPicPr>
        <p:blipFill>
          <a:blip r:embed="rId3"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4.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562</TotalTime>
  <Words>629</Words>
  <Application>Microsoft Office PowerPoint</Application>
  <PresentationFormat>Presentación en pantalla (4:3)</PresentationFormat>
  <Paragraphs>82</Paragraphs>
  <Slides>11</Slides>
  <Notes>3</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“Ciencia en el aula” Modelo molecular</vt:lpstr>
      <vt:lpstr>PARA QUÉ</vt:lpstr>
      <vt:lpstr>OBJETIVO</vt:lpstr>
      <vt:lpstr>CERTIFICACIÓN</vt:lpstr>
      <vt:lpstr>FUNCIONES DE PONENTES:</vt:lpstr>
      <vt:lpstr>FUNCIONES ASESORA:</vt:lpstr>
      <vt:lpstr> FUNCIONES DE LOS ASISTENTES: </vt:lpstr>
      <vt:lpstr>FUNCIONES COORDINADOR/A:</vt:lpstr>
      <vt:lpstr>CONSTITUCIÓN GRUPOS DE TRABAJO</vt:lpstr>
      <vt:lpstr>CONTACTOS CON ASESORA</vt:lpstr>
      <vt:lpstr>PÁGINA WEB CON MATERIALES DEL SEMINARIO</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Meotodología de proyectos</dc:title>
  <dc:creator> </dc:creator>
  <cp:lastModifiedBy> </cp:lastModifiedBy>
  <cp:revision>50</cp:revision>
  <dcterms:created xsi:type="dcterms:W3CDTF">2011-03-02T11:33:01Z</dcterms:created>
  <dcterms:modified xsi:type="dcterms:W3CDTF">2012-10-16T10:12:04Z</dcterms:modified>
</cp:coreProperties>
</file>